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B7FDB4B-215D-4D75-A532-357751E42D1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95D2BB40-F721-4C5D-95EF-9CEE129E4AFD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5ce"/>
            </a:gs>
            <a:gs pos="100000">
              <a:srgbClr val="a1467e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hi-IN" sz="4400" strike="noStrike" u="none">
                <a:solidFill>
                  <a:srgbClr val="55308d"/>
                </a:solidFill>
                <a:effectLst/>
                <a:uFillTx/>
                <a:latin typeface="Arial"/>
              </a:rPr>
              <a:t>ความโกรธ</a:t>
            </a:r>
            <a:endParaRPr b="1" lang="en-US" sz="4400" strike="noStrike" u="none">
              <a:solidFill>
                <a:srgbClr val="55308d"/>
              </a:solidFill>
              <a:effectLst/>
              <a:uFillTx/>
              <a:latin typeface="Arial"/>
            </a:endParaRPr>
          </a:p>
        </p:txBody>
      </p:sp>
      <p:pic>
        <p:nvPicPr>
          <p:cNvPr id="8" name="" descr=""/>
          <p:cNvPicPr/>
          <p:nvPr/>
        </p:nvPicPr>
        <p:blipFill>
          <a:blip r:embed="rId1"/>
          <a:stretch/>
        </p:blipFill>
        <p:spPr>
          <a:xfrm>
            <a:off x="1879920" y="1143000"/>
            <a:ext cx="6506280" cy="36576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a6"/>
            </a:gs>
            <a:gs pos="100000">
              <a:srgbClr val="f6a4d6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"/>
          <p:cNvSpPr txBox="1"/>
          <p:nvPr/>
        </p:nvSpPr>
        <p:spPr>
          <a:xfrm>
            <a:off x="469800" y="590400"/>
            <a:ext cx="9144000" cy="1828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hi-IN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คำว่า </a:t>
            </a:r>
            <a:r>
              <a:rPr b="0" lang="en-US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"</a:t>
            </a:r>
            <a:r>
              <a:rPr b="0" lang="hi-IN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โกรธ</a:t>
            </a:r>
            <a:r>
              <a:rPr b="0" lang="en-US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" </a:t>
            </a:r>
            <a:r>
              <a:rPr b="0" lang="hi-IN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ในภาษาฮีบรู ตรงกับคำว่า </a:t>
            </a:r>
            <a:r>
              <a:rPr b="0" lang="en-US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"</a:t>
            </a:r>
            <a:r>
              <a:rPr b="0" lang="hi-IN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จมูก</a:t>
            </a:r>
            <a:r>
              <a:rPr b="0" lang="en-US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" 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hi-IN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คือ การหายใจแรงเมื่อเผชิญความอยุติธรรม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" name="" descr=""/>
          <p:cNvPicPr/>
          <p:nvPr/>
        </p:nvPicPr>
        <p:blipFill>
          <a:blip r:embed="rId1"/>
          <a:stretch/>
        </p:blipFill>
        <p:spPr>
          <a:xfrm>
            <a:off x="3234960" y="2057400"/>
            <a:ext cx="3851640" cy="33976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a6"/>
            </a:gs>
            <a:gs pos="100000">
              <a:srgbClr val="f6a4d6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"/>
          <p:cNvSpPr txBox="1"/>
          <p:nvPr/>
        </p:nvSpPr>
        <p:spPr>
          <a:xfrm>
            <a:off x="469800" y="590400"/>
            <a:ext cx="9144000" cy="2088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ความโกรธมี </a:t>
            </a:r>
            <a:r>
              <a:rPr b="0" lang="en-US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2 </a:t>
            </a:r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แบบ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en-US" sz="4000" strike="noStrike" u="none">
                <a:solidFill>
                  <a:srgbClr val="ff0000"/>
                </a:solidFill>
                <a:effectLst/>
                <a:uFillTx/>
                <a:latin typeface="Arial"/>
              </a:rPr>
              <a:t>- </a:t>
            </a:r>
            <a:r>
              <a:rPr b="0" lang="hi-IN" sz="4000" strike="noStrike" u="none">
                <a:solidFill>
                  <a:srgbClr val="ff0000"/>
                </a:solidFill>
                <a:effectLst/>
                <a:uFillTx/>
                <a:latin typeface="Arial"/>
              </a:rPr>
              <a:t>ทำลาย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en-US" sz="4000" strike="noStrike" u="none">
                <a:solidFill>
                  <a:srgbClr val="2a6099"/>
                </a:solidFill>
                <a:effectLst/>
                <a:uFillTx/>
                <a:latin typeface="Arial"/>
              </a:rPr>
              <a:t>- </a:t>
            </a:r>
            <a:r>
              <a:rPr b="0" lang="hi-IN" sz="4000" strike="noStrike" u="none">
                <a:solidFill>
                  <a:srgbClr val="2a6099"/>
                </a:solidFill>
                <a:effectLst/>
                <a:uFillTx/>
                <a:latin typeface="Arial"/>
              </a:rPr>
              <a:t>สร้างสรรค์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a6"/>
            </a:gs>
            <a:gs pos="100000">
              <a:srgbClr val="f6a4d6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"/>
          <p:cNvSpPr txBox="1"/>
          <p:nvPr/>
        </p:nvSpPr>
        <p:spPr>
          <a:xfrm>
            <a:off x="469800" y="590400"/>
            <a:ext cx="9144000" cy="2079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en-US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“จะโกรธก็โกรธได้ แต่อย่าทำบาป” 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อย่าให้ถึงตะวันตกแล้วยังโกรธอยู่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en-US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(</a:t>
            </a:r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เอเฟซัส </a:t>
            </a:r>
            <a:r>
              <a:rPr b="0" lang="en-US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4:26)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" name="" descr=""/>
          <p:cNvPicPr/>
          <p:nvPr/>
        </p:nvPicPr>
        <p:blipFill>
          <a:blip r:embed="rId1"/>
          <a:stretch/>
        </p:blipFill>
        <p:spPr>
          <a:xfrm>
            <a:off x="4815000" y="2093400"/>
            <a:ext cx="4822200" cy="32162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a6"/>
            </a:gs>
            <a:gs pos="100000">
              <a:srgbClr val="f6a4d6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"/>
          <p:cNvSpPr txBox="1"/>
          <p:nvPr/>
        </p:nvSpPr>
        <p:spPr>
          <a:xfrm>
            <a:off x="469800" y="590400"/>
            <a:ext cx="9144000" cy="2079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คนที่ควบคุมตนเองไม่ได้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ก็เหมือนเมืองที่ถูกทำลายและไม่มีกำแพง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en-US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(</a:t>
            </a:r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สุภาษิต </a:t>
            </a:r>
            <a:r>
              <a:rPr b="0" lang="en-US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25:28)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5" name="" descr=""/>
          <p:cNvPicPr/>
          <p:nvPr/>
        </p:nvPicPr>
        <p:blipFill>
          <a:blip r:embed="rId1"/>
          <a:stretch/>
        </p:blipFill>
        <p:spPr>
          <a:xfrm>
            <a:off x="4829040" y="2497680"/>
            <a:ext cx="4800600" cy="2688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a6"/>
            </a:gs>
            <a:gs pos="100000">
              <a:srgbClr val="f6a4d6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"/>
          <p:cNvSpPr txBox="1"/>
          <p:nvPr/>
        </p:nvSpPr>
        <p:spPr>
          <a:xfrm>
            <a:off x="469800" y="590400"/>
            <a:ext cx="9144000" cy="2741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บุคคลผู้โกรธช้าก็ดีกว่าคนมีกำลังมาก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และบุคคลผู้ปกครองจิตใจตนเองก็ดีกว่าผู้ที่ตีเมืองได้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en-US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(</a:t>
            </a:r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สุภาษิต </a:t>
            </a:r>
            <a:r>
              <a:rPr b="0" lang="en-US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16:32)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7" name="" descr=""/>
          <p:cNvPicPr/>
          <p:nvPr/>
        </p:nvPicPr>
        <p:blipFill>
          <a:blip r:embed="rId1"/>
          <a:stretch/>
        </p:blipFill>
        <p:spPr>
          <a:xfrm>
            <a:off x="4228920" y="3308400"/>
            <a:ext cx="5300280" cy="18550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a6"/>
            </a:gs>
            <a:gs pos="100000">
              <a:srgbClr val="f6a4d6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"/>
          <p:cNvSpPr txBox="1"/>
          <p:nvPr/>
        </p:nvSpPr>
        <p:spPr>
          <a:xfrm>
            <a:off x="469800" y="590400"/>
            <a:ext cx="9144000" cy="406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พี่น้องที่รักของข้าพเจ้า จงเข้าใจในเรื่องนี้ คือให้ทุกคนไวในการฟัง ช้าในการพูด 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ช้าในการโกรธ 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เพราะว่าความโกรธของมนุษย์ไม่ก่อให้เกิดความชอบธรรมของพระเจ้า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en-US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(</a:t>
            </a:r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ยากอบ </a:t>
            </a:r>
            <a:r>
              <a:rPr b="0" lang="en-US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1:19-20)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a6"/>
            </a:gs>
            <a:gs pos="100000">
              <a:srgbClr val="f6a4d6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"/>
          <p:cNvSpPr txBox="1"/>
          <p:nvPr/>
        </p:nvSpPr>
        <p:spPr>
          <a:xfrm>
            <a:off x="469800" y="590400"/>
            <a:ext cx="4788000" cy="3274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hi-IN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เพราะว่าบุตรมนุษย์ไม่ได้มาเพื่อทำลายชีวิตมนุษย์ แต่มาเพื่อช่วยเขาทั้งหลายให้รอด </a:t>
            </a:r>
            <a:r>
              <a:rPr b="0" lang="en-US" sz="40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...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en-US" sz="32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(</a:t>
            </a:r>
            <a:r>
              <a:rPr b="0" lang="hi-IN" sz="32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ลูกา </a:t>
            </a:r>
            <a:r>
              <a:rPr b="0" lang="en-US" sz="32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9:55-56 - </a:t>
            </a:r>
            <a:r>
              <a:rPr b="0" lang="hi-IN" sz="32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ฉบับ</a:t>
            </a:r>
            <a:r>
              <a:rPr b="0" lang="en-US" sz="3200" strike="noStrike" u="none">
                <a:solidFill>
                  <a:srgbClr val="800080"/>
                </a:solidFill>
                <a:effectLst/>
                <a:uFillTx/>
                <a:latin typeface="Arial"/>
              </a:rPr>
              <a:t>1971)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0" name="" descr=""/>
          <p:cNvPicPr/>
          <p:nvPr/>
        </p:nvPicPr>
        <p:blipFill>
          <a:blip r:embed="rId1"/>
          <a:stretch/>
        </p:blipFill>
        <p:spPr>
          <a:xfrm>
            <a:off x="5855760" y="9360"/>
            <a:ext cx="4238640" cy="5669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a6"/>
            </a:gs>
            <a:gs pos="100000">
              <a:srgbClr val="f6a4d6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"/>
          <p:cNvSpPr txBox="1"/>
          <p:nvPr/>
        </p:nvSpPr>
        <p:spPr>
          <a:xfrm>
            <a:off x="469800" y="590400"/>
            <a:ext cx="9144000" cy="3411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hi-IN" sz="4000" strike="noStrike" u="none">
                <a:solidFill>
                  <a:srgbClr val="2a6099"/>
                </a:solidFill>
                <a:effectLst/>
                <a:uFillTx/>
                <a:latin typeface="Arial"/>
              </a:rPr>
              <a:t>เราจะควบคุมและตอบสนองต่อความโกรธอย่างไร</a:t>
            </a:r>
            <a:endParaRPr b="0" lang="en-US" sz="4000" strike="noStrike" u="none">
              <a:solidFill>
                <a:srgbClr val="2a6099"/>
              </a:solidFill>
              <a:effectLst/>
              <a:uFillTx/>
              <a:latin typeface="Arial"/>
            </a:endParaRPr>
          </a:p>
          <a:p>
            <a:r>
              <a:rPr b="0" lang="en-US" sz="4000" strike="noStrike" u="none">
                <a:solidFill>
                  <a:srgbClr val="2a6099"/>
                </a:solidFill>
                <a:effectLst/>
                <a:uFillTx/>
                <a:latin typeface="Arial"/>
              </a:rPr>
              <a:t>1. </a:t>
            </a:r>
            <a:r>
              <a:rPr b="0" lang="hi-IN" sz="4000" strike="noStrike" u="none">
                <a:solidFill>
                  <a:srgbClr val="2a6099"/>
                </a:solidFill>
                <a:effectLst/>
                <a:uFillTx/>
                <a:latin typeface="Arial"/>
              </a:rPr>
              <a:t>ทำแบบพระเยซู</a:t>
            </a:r>
            <a:endParaRPr b="0" lang="en-US" sz="4000" strike="noStrike" u="none">
              <a:solidFill>
                <a:srgbClr val="2a6099"/>
              </a:solidFill>
              <a:effectLst/>
              <a:uFillTx/>
              <a:latin typeface="Arial"/>
            </a:endParaRPr>
          </a:p>
          <a:p>
            <a:r>
              <a:rPr b="0" lang="en-US" sz="4000" strike="noStrike" u="none">
                <a:solidFill>
                  <a:srgbClr val="2a6099"/>
                </a:solidFill>
                <a:effectLst/>
                <a:uFillTx/>
                <a:latin typeface="Arial"/>
              </a:rPr>
              <a:t>2. </a:t>
            </a:r>
            <a:r>
              <a:rPr b="0" lang="hi-IN" sz="4000" strike="noStrike" u="none">
                <a:solidFill>
                  <a:srgbClr val="2a6099"/>
                </a:solidFill>
                <a:effectLst/>
                <a:uFillTx/>
                <a:latin typeface="Arial"/>
              </a:rPr>
              <a:t>ความรักยิ่งใหญ่กว่า</a:t>
            </a:r>
            <a:endParaRPr b="0" lang="en-US" sz="4000" strike="noStrike" u="none">
              <a:solidFill>
                <a:srgbClr val="2a6099"/>
              </a:solidFill>
              <a:effectLst/>
              <a:uFillTx/>
              <a:latin typeface="Arial"/>
            </a:endParaRPr>
          </a:p>
          <a:p>
            <a:r>
              <a:rPr b="0" lang="en-US" sz="4000" strike="noStrike" u="none">
                <a:solidFill>
                  <a:srgbClr val="2a6099"/>
                </a:solidFill>
                <a:effectLst/>
                <a:uFillTx/>
                <a:latin typeface="Arial"/>
              </a:rPr>
              <a:t>3. </a:t>
            </a:r>
            <a:r>
              <a:rPr b="0" lang="hi-IN" sz="4000" strike="noStrike" u="none">
                <a:solidFill>
                  <a:srgbClr val="2a6099"/>
                </a:solidFill>
                <a:effectLst/>
                <a:uFillTx/>
                <a:latin typeface="Arial"/>
              </a:rPr>
              <a:t>เดินทางต่อไป</a:t>
            </a:r>
            <a:endParaRPr b="0" lang="en-US" sz="4000" strike="noStrike" u="none">
              <a:solidFill>
                <a:srgbClr val="2a6099"/>
              </a:solidFill>
              <a:effectLst/>
              <a:uFillTx/>
              <a:latin typeface="Arial"/>
            </a:endParaRPr>
          </a:p>
        </p:txBody>
      </p:sp>
      <p:pic>
        <p:nvPicPr>
          <p:cNvPr id="22" name="" descr=""/>
          <p:cNvPicPr/>
          <p:nvPr/>
        </p:nvPicPr>
        <p:blipFill>
          <a:blip r:embed="rId1"/>
          <a:stretch/>
        </p:blipFill>
        <p:spPr>
          <a:xfrm>
            <a:off x="5715000" y="1350000"/>
            <a:ext cx="3907800" cy="39078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LibreOffice/25.2.3.2$Linux_X86_64 LibreOffice_project/520$Build-2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2025-05-24T22:42:21Z</dcterms:created>
  <dc:creator/>
  <dc:description/>
  <dc:language>en-US</dc:language>
  <cp:lastModifiedBy/>
  <dcterms:modified xsi:type="dcterms:W3CDTF">2025-05-24T23:45:06Z</dcterms:modified>
  <cp:revision>2</cp:revision>
  <dc:subject/>
  <dc:title/>
</cp:coreProperties>
</file>